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sldIdLst>
    <p:sldId id="284" r:id="rId2"/>
    <p:sldId id="293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86" r:id="rId11"/>
    <p:sldId id="287" r:id="rId12"/>
    <p:sldId id="288" r:id="rId13"/>
    <p:sldId id="263" r:id="rId14"/>
    <p:sldId id="264" r:id="rId15"/>
    <p:sldId id="265" r:id="rId16"/>
    <p:sldId id="282" r:id="rId17"/>
    <p:sldId id="266" r:id="rId18"/>
    <p:sldId id="267" r:id="rId19"/>
    <p:sldId id="285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92" r:id="rId28"/>
    <p:sldId id="275" r:id="rId29"/>
    <p:sldId id="276" r:id="rId30"/>
    <p:sldId id="277" r:id="rId31"/>
    <p:sldId id="283" r:id="rId32"/>
    <p:sldId id="290" r:id="rId33"/>
    <p:sldId id="291" r:id="rId34"/>
    <p:sldId id="289" r:id="rId35"/>
    <p:sldId id="278" r:id="rId36"/>
    <p:sldId id="279" r:id="rId37"/>
    <p:sldId id="280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6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1" autoAdjust="0"/>
  </p:normalViewPr>
  <p:slideViewPr>
    <p:cSldViewPr>
      <p:cViewPr varScale="1">
        <p:scale>
          <a:sx n="97" d="100"/>
          <a:sy n="97" d="100"/>
        </p:scale>
        <p:origin x="-5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21631775-6E67-469E-9E4E-5D7D02161DF5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91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10812E-D26A-41E0-8CFB-DB6653960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1FB6B0-DE18-412B-B7DC-D23ED6921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95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36C3D7-5BEB-4D01-9977-40360FF95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B2D7DD12-10CD-4D33-B020-2E085C650FBB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88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A65C75-5429-40F8-A924-B7FE69EFD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93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EDDC4F-2AE1-488A-9052-2534A4910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6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73CD10-E9E0-4586-9741-21D23C001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4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9EBF917-F9D6-4572-B5B4-A21B7C7E0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4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72162E-CD92-4A0C-A4BC-0F51B19A4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1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A1A5FE-6274-493D-8DCE-BBD7654F8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7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096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171AB2-1BB3-40D8-A507-BE3AF8D9F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47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eade_CFV_master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02688" y="6096000"/>
            <a:ext cx="341312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fld id="{911E7AB5-B098-41E3-BD39-FC0A08EFE8D8}" type="slidenum">
              <a:rPr lang="en-US" sz="1000">
                <a:ea typeface="ＭＳ Ｐゴシック" pitchFamily="84" charset="-128"/>
              </a:rPr>
              <a:pPr>
                <a:defRPr/>
              </a:pPr>
              <a:t>‹#›</a:t>
            </a:fld>
            <a:endParaRPr lang="en-US" sz="1000" dirty="0">
              <a:ea typeface="ＭＳ Ｐゴシック" pitchFamily="84" charset="-128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auto">
          <a:xfrm>
            <a:off x="0" y="5943600"/>
            <a:ext cx="1300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 err="1">
                <a:ea typeface="ＭＳ Ｐゴシック" pitchFamily="34" charset="-128"/>
              </a:rPr>
              <a:t>AGBell</a:t>
            </a:r>
            <a:r>
              <a:rPr lang="en-US" sz="1000" dirty="0">
                <a:ea typeface="ＭＳ Ｐゴシック" pitchFamily="34" charset="-128"/>
              </a:rPr>
              <a:t> – EECT 111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6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ell118@ivytech.ed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990600" y="2209800"/>
            <a:ext cx="65532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Introduction to Circuits Analysis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0" y="2895600"/>
            <a:ext cx="9144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61" charset="-128"/>
              </a:defRPr>
            </a:lvl9pPr>
          </a:lstStyle>
          <a:p>
            <a:pPr algn="ctr"/>
            <a:r>
              <a:rPr lang="en-US" altLang="en-US"/>
              <a:t>by Andrew G. Bell</a:t>
            </a:r>
          </a:p>
          <a:p>
            <a:pPr algn="ctr"/>
            <a:r>
              <a:rPr lang="en-US" altLang="en-US">
                <a:hlinkClick r:id="rId3"/>
              </a:rPr>
              <a:t>abell118@ivytech.edu</a:t>
            </a:r>
            <a:endParaRPr lang="en-US" altLang="en-US"/>
          </a:p>
          <a:p>
            <a:pPr algn="ctr"/>
            <a:r>
              <a:rPr lang="en-US" altLang="en-US"/>
              <a:t>(260) 481-2288</a:t>
            </a:r>
          </a:p>
          <a:p>
            <a:pPr algn="ctr"/>
            <a:endParaRPr lang="en-US" altLang="en-US"/>
          </a:p>
          <a:p>
            <a:pPr algn="ctr"/>
            <a:r>
              <a:rPr lang="en-US" altLang="en-US"/>
              <a:t>Lecture 1</a:t>
            </a:r>
          </a:p>
        </p:txBody>
      </p:sp>
      <p:pic>
        <p:nvPicPr>
          <p:cNvPr id="17412" name="Picture 3" descr="header-bann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91200"/>
            <a:ext cx="35052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Atomic Model (cont.)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Protons:</a:t>
            </a:r>
          </a:p>
          <a:p>
            <a:pPr marL="914400" lvl="1" indent="-457200" eaLnBrk="1" hangingPunct="1"/>
            <a:r>
              <a:rPr lang="en-US" altLang="en-US" smtClean="0"/>
              <a:t>Positive electrical charge</a:t>
            </a:r>
          </a:p>
          <a:p>
            <a:pPr marL="914400" lvl="1" indent="-457200" eaLnBrk="1" hangingPunct="1"/>
            <a:r>
              <a:rPr lang="en-US" altLang="en-US" smtClean="0"/>
              <a:t>About 1,800 times heavier than electrons</a:t>
            </a:r>
          </a:p>
          <a:p>
            <a:pPr marL="914400" lvl="1" indent="-457200" eaLnBrk="1" hangingPunct="1"/>
            <a:r>
              <a:rPr lang="en-US" altLang="en-US" smtClean="0"/>
              <a:t>Located in the nucleus</a:t>
            </a:r>
          </a:p>
          <a:p>
            <a:pPr marL="914400" lvl="1" indent="-457200" eaLnBrk="1" hangingPunct="1"/>
            <a:r>
              <a:rPr lang="en-US" altLang="en-US" smtClean="0"/>
              <a:t>Equal in number to the atom’s electrons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Atomic Model (cont.)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810000"/>
          </a:xfrm>
        </p:spPr>
        <p:txBody>
          <a:bodyPr/>
          <a:lstStyle/>
          <a:p>
            <a:pPr eaLnBrk="1" hangingPunct="1"/>
            <a:r>
              <a:rPr lang="en-US" altLang="en-US" smtClean="0"/>
              <a:t>Neutrons:</a:t>
            </a:r>
          </a:p>
          <a:p>
            <a:pPr marL="914400" lvl="1" indent="-457200" eaLnBrk="1" hangingPunct="1"/>
            <a:r>
              <a:rPr lang="en-US" altLang="en-US" smtClean="0"/>
              <a:t>Have no electrical charge</a:t>
            </a:r>
          </a:p>
          <a:p>
            <a:pPr marL="914400" lvl="1" indent="-457200" eaLnBrk="1" hangingPunct="1"/>
            <a:r>
              <a:rPr lang="en-US" altLang="en-US" smtClean="0"/>
              <a:t>About the same mass or weight as protons</a:t>
            </a:r>
          </a:p>
          <a:p>
            <a:pPr marL="914400" lvl="1" indent="-457200" eaLnBrk="1" hangingPunct="1"/>
            <a:r>
              <a:rPr lang="en-US" altLang="en-US" smtClean="0"/>
              <a:t>Located in nucleus</a:t>
            </a:r>
          </a:p>
          <a:p>
            <a:pPr marL="914400" lvl="1" indent="-457200" eaLnBrk="1" hangingPunct="1"/>
            <a:r>
              <a:rPr lang="en-US" altLang="en-US" smtClean="0"/>
              <a:t>May vary in number for a given element to form different isotopes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Molecule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Definition:  </a:t>
            </a:r>
            <a:r>
              <a:rPr lang="en-US" altLang="en-US" sz="2800" smtClean="0"/>
              <a:t>Smallest part a substance can be divided into and still retain its physical properties</a:t>
            </a:r>
            <a:r>
              <a:rPr lang="en-US" altLang="en-US" sz="2400" smtClean="0"/>
              <a:t>.</a:t>
            </a:r>
          </a:p>
          <a:p>
            <a:pPr eaLnBrk="1" hangingPunct="1">
              <a:buFontTx/>
              <a:buNone/>
            </a:pPr>
            <a:endParaRPr lang="en-US" altLang="en-US" sz="2400" smtClean="0"/>
          </a:p>
          <a:p>
            <a:pPr eaLnBrk="1" hangingPunct="1"/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Valence Band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340600" cy="3505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Valence Band:  </a:t>
            </a:r>
            <a:r>
              <a:rPr lang="en-US" altLang="en-US" sz="2400" smtClean="0"/>
              <a:t>The outermost shell</a:t>
            </a:r>
          </a:p>
          <a:p>
            <a:pPr eaLnBrk="1" hangingPunct="1">
              <a:lnSpc>
                <a:spcPct val="90000"/>
              </a:lnSpc>
            </a:pPr>
            <a:endParaRPr lang="en-US" altLang="en-US" sz="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Valence Electron(s):  </a:t>
            </a:r>
            <a:r>
              <a:rPr lang="en-US" altLang="en-US" sz="2400" smtClean="0"/>
              <a:t>Electron(s) in outermost shell</a:t>
            </a:r>
          </a:p>
          <a:p>
            <a:pPr eaLnBrk="1" hangingPunct="1">
              <a:lnSpc>
                <a:spcPct val="90000"/>
              </a:lnSpc>
            </a:pPr>
            <a:endParaRPr lang="en-US" altLang="en-US" sz="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Shell is said to be full when it has eight electrons.</a:t>
            </a:r>
          </a:p>
          <a:p>
            <a:pPr eaLnBrk="1" hangingPunct="1">
              <a:lnSpc>
                <a:spcPct val="90000"/>
              </a:lnSpc>
            </a:pPr>
            <a:endParaRPr lang="en-US" altLang="en-US" sz="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An atom with a full valence shell is said to be stable.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Categories of Materials</a:t>
            </a:r>
            <a:endParaRPr lang="en-US" altLang="en-US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7340600" cy="3657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Conductors</a:t>
            </a:r>
          </a:p>
          <a:p>
            <a:pPr marL="914400" lvl="1" indent="-457200" eaLnBrk="1" hangingPunct="1"/>
            <a:r>
              <a:rPr lang="en-US" altLang="en-US" sz="2400" smtClean="0"/>
              <a:t>Many free electrons</a:t>
            </a:r>
          </a:p>
          <a:p>
            <a:pPr marL="914400" lvl="1" indent="-457200" eaLnBrk="1" hangingPunct="1"/>
            <a:r>
              <a:rPr lang="en-US" altLang="en-US" sz="2400" smtClean="0"/>
              <a:t>Examples:  gold, silver, copper</a:t>
            </a:r>
          </a:p>
          <a:p>
            <a:pPr eaLnBrk="1" hangingPunct="1"/>
            <a:r>
              <a:rPr lang="en-US" altLang="en-US" sz="2800" smtClean="0"/>
              <a:t>Insulators</a:t>
            </a:r>
          </a:p>
          <a:p>
            <a:pPr marL="914400" lvl="1" indent="-457200" eaLnBrk="1" hangingPunct="1"/>
            <a:r>
              <a:rPr lang="en-US" altLang="en-US" sz="2400" smtClean="0"/>
              <a:t>Few or no free electrons</a:t>
            </a:r>
          </a:p>
          <a:p>
            <a:pPr marL="914400" lvl="1" indent="-457200" eaLnBrk="1" hangingPunct="1"/>
            <a:r>
              <a:rPr lang="en-US" altLang="en-US" sz="2400" smtClean="0"/>
              <a:t>Examples:  glass, ceramic</a:t>
            </a:r>
            <a:r>
              <a:rPr lang="en-US" altLang="en-US" smtClean="0"/>
              <a:t> </a:t>
            </a:r>
          </a:p>
          <a:p>
            <a:pPr eaLnBrk="1" hangingPunct="1"/>
            <a:r>
              <a:rPr lang="en-US" altLang="en-US" sz="2800" smtClean="0"/>
              <a:t>Semiconductors</a:t>
            </a:r>
          </a:p>
          <a:p>
            <a:pPr marL="914400" lvl="1" indent="-457200" eaLnBrk="1" hangingPunct="1"/>
            <a:r>
              <a:rPr lang="en-US" altLang="en-US" sz="2400" smtClean="0"/>
              <a:t>Four valence electrons</a:t>
            </a:r>
          </a:p>
          <a:p>
            <a:pPr marL="914400" lvl="1" indent="-457200" eaLnBrk="1" hangingPunct="1"/>
            <a:r>
              <a:rPr lang="en-US" altLang="en-US" sz="2400" smtClean="0"/>
              <a:t>Examples:  silicon, germanium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66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Electrical Balance and Separation of Charge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819400"/>
            <a:ext cx="7340600" cy="2522538"/>
          </a:xfrm>
        </p:spPr>
        <p:txBody>
          <a:bodyPr/>
          <a:lstStyle/>
          <a:p>
            <a:pPr eaLnBrk="1" hangingPunct="1"/>
            <a:r>
              <a:rPr lang="en-US" altLang="en-US" smtClean="0"/>
              <a:t>Balanced Atom:  </a:t>
            </a:r>
            <a:r>
              <a:rPr lang="en-US" altLang="en-US" sz="2800" smtClean="0"/>
              <a:t>Number of electrons equals protons</a:t>
            </a:r>
          </a:p>
          <a:p>
            <a:pPr eaLnBrk="1" hangingPunct="1"/>
            <a:r>
              <a:rPr lang="en-US" altLang="en-US" smtClean="0"/>
              <a:t>Unbalanced Atom:  </a:t>
            </a:r>
            <a:r>
              <a:rPr lang="en-US" altLang="en-US" sz="2800" smtClean="0"/>
              <a:t>Number of electrons does not equal protons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Ion</a:t>
            </a:r>
            <a:endParaRPr lang="en-US" altLang="en-US" sz="36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eaLnBrk="1" hangingPunct="1"/>
            <a:r>
              <a:rPr lang="en-US" altLang="en-US" smtClean="0"/>
              <a:t>Ions are created by adding or removing electrons.</a:t>
            </a:r>
          </a:p>
          <a:p>
            <a:pPr eaLnBrk="1" hangingPunct="1"/>
            <a:r>
              <a:rPr lang="en-US" altLang="en-US" u="sng" smtClean="0"/>
              <a:t>Positive Ion</a:t>
            </a:r>
            <a:r>
              <a:rPr lang="en-US" altLang="en-US" smtClean="0"/>
              <a:t>:  </a:t>
            </a:r>
            <a:r>
              <a:rPr lang="en-US" altLang="en-US" sz="2800" smtClean="0"/>
              <a:t>Number of protons is greater than number of electrons</a:t>
            </a:r>
            <a:endParaRPr lang="en-US" altLang="en-US" smtClean="0"/>
          </a:p>
          <a:p>
            <a:pPr eaLnBrk="1" hangingPunct="1"/>
            <a:r>
              <a:rPr lang="en-US" altLang="en-US" u="sng" smtClean="0"/>
              <a:t>Negative Ion</a:t>
            </a:r>
            <a:r>
              <a:rPr lang="en-US" altLang="en-US" smtClean="0"/>
              <a:t>:  </a:t>
            </a:r>
            <a:r>
              <a:rPr lang="en-US" altLang="en-US" sz="2800" smtClean="0"/>
              <a:t>Number of electrons is greater than number of protons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Energies that Change </a:t>
            </a:r>
            <a:br>
              <a:rPr lang="en-US" altLang="en-US" smtClean="0"/>
            </a:br>
            <a:r>
              <a:rPr lang="en-US" altLang="en-US" smtClean="0"/>
              <a:t>Electrical Balance</a:t>
            </a:r>
            <a:endParaRPr lang="en-US" altLang="en-US" sz="36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0263" y="2605088"/>
            <a:ext cx="7340600" cy="2978150"/>
          </a:xfrm>
        </p:spPr>
        <p:txBody>
          <a:bodyPr/>
          <a:lstStyle/>
          <a:p>
            <a:pPr defTabSz="1143000" eaLnBrk="1" hangingPunct="1"/>
            <a:r>
              <a:rPr lang="en-US" altLang="en-US" sz="2800" smtClean="0"/>
              <a:t>Friction: 			Static Electricity</a:t>
            </a:r>
          </a:p>
          <a:p>
            <a:pPr defTabSz="1143000" eaLnBrk="1" hangingPunct="1"/>
            <a:r>
              <a:rPr lang="en-US" altLang="en-US" sz="2800" smtClean="0"/>
              <a:t>Chemical: 			Battery</a:t>
            </a:r>
          </a:p>
          <a:p>
            <a:pPr defTabSz="1143000" eaLnBrk="1" hangingPunct="1"/>
            <a:r>
              <a:rPr lang="en-US" altLang="en-US" sz="2800" smtClean="0"/>
              <a:t>Mechanical Energy:	Generator</a:t>
            </a:r>
          </a:p>
          <a:p>
            <a:pPr defTabSz="1143000" eaLnBrk="1" hangingPunct="1"/>
            <a:r>
              <a:rPr lang="en-US" altLang="en-US" sz="2800" smtClean="0"/>
              <a:t>Light Energy:		Photocell</a:t>
            </a:r>
          </a:p>
          <a:p>
            <a:pPr defTabSz="1143000" eaLnBrk="1" hangingPunct="1"/>
            <a:r>
              <a:rPr lang="en-US" altLang="en-US" sz="2800" smtClean="0"/>
              <a:t>Heat Energy:		Thermocouple	</a:t>
            </a:r>
          </a:p>
          <a:p>
            <a:pPr defTabSz="1143000" eaLnBrk="1" hangingPunct="1"/>
            <a:r>
              <a:rPr lang="en-US" altLang="en-US" sz="2800" smtClean="0"/>
              <a:t>Magnetic Energy:		Transformers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01-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091"/>
          <a:stretch>
            <a:fillRect/>
          </a:stretch>
        </p:blipFill>
        <p:spPr bwMode="auto">
          <a:xfrm>
            <a:off x="1676400" y="2895600"/>
            <a:ext cx="5943600" cy="292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Common Sources of </a:t>
            </a:r>
            <a:br>
              <a:rPr lang="en-US" altLang="en-US" smtClean="0"/>
            </a:br>
            <a:r>
              <a:rPr lang="en-US" altLang="en-US" smtClean="0"/>
              <a:t>Electrical Energy</a:t>
            </a:r>
            <a:endParaRPr lang="en-US" altLang="en-US" sz="3600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Popular sources appear in everyday life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Common Sources of </a:t>
            </a:r>
            <a:br>
              <a:rPr lang="en-US" altLang="en-US" smtClean="0"/>
            </a:br>
            <a:r>
              <a:rPr lang="en-US" altLang="en-US" smtClean="0"/>
              <a:t>Electrical Energy (cont.)</a:t>
            </a:r>
          </a:p>
        </p:txBody>
      </p:sp>
      <p:pic>
        <p:nvPicPr>
          <p:cNvPr id="35843" name="Picture 6" descr="01-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066"/>
          <a:stretch>
            <a:fillRect/>
          </a:stretch>
        </p:blipFill>
        <p:spPr bwMode="auto">
          <a:xfrm>
            <a:off x="1524000" y="2743200"/>
            <a:ext cx="6096000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smtClean="0"/>
              <a:t>PART I 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Foundational Concepts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Basic Electrical System</a:t>
            </a:r>
            <a:endParaRPr lang="en-US" altLang="en-US" sz="36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276600"/>
          </a:xfrm>
        </p:spPr>
        <p:txBody>
          <a:bodyPr/>
          <a:lstStyle/>
          <a:p>
            <a:pPr eaLnBrk="1" hangingPunct="1"/>
            <a:r>
              <a:rPr lang="en-US" altLang="en-US" smtClean="0"/>
              <a:t>Power Source</a:t>
            </a:r>
          </a:p>
          <a:p>
            <a:pPr marL="914400" lvl="1" indent="-457200" eaLnBrk="1" hangingPunct="1"/>
            <a:r>
              <a:rPr lang="en-US" altLang="en-US" smtClean="0"/>
              <a:t>Supplies energy to the load</a:t>
            </a:r>
          </a:p>
          <a:p>
            <a:pPr eaLnBrk="1" hangingPunct="1"/>
            <a:r>
              <a:rPr lang="en-US" altLang="en-US" smtClean="0"/>
              <a:t>Energy Transfer</a:t>
            </a:r>
          </a:p>
          <a:p>
            <a:pPr marL="914400" lvl="1" indent="-457200" eaLnBrk="1" hangingPunct="1"/>
            <a:r>
              <a:rPr lang="en-US" altLang="en-US" smtClean="0"/>
              <a:t> Typically wires</a:t>
            </a:r>
          </a:p>
          <a:p>
            <a:pPr eaLnBrk="1" hangingPunct="1"/>
            <a:r>
              <a:rPr lang="en-US" altLang="en-US" smtClean="0"/>
              <a:t>Load</a:t>
            </a:r>
          </a:p>
          <a:p>
            <a:pPr marL="914400" lvl="1" indent="-457200" eaLnBrk="1" hangingPunct="1"/>
            <a:r>
              <a:rPr lang="en-US" altLang="en-US" smtClean="0"/>
              <a:t>Converts electrical energy into something useful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Law of Charges</a:t>
            </a:r>
            <a:endParaRPr lang="en-US" altLang="en-US" sz="36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eaLnBrk="1" hangingPunct="1"/>
            <a:r>
              <a:rPr lang="en-US" altLang="en-US" smtClean="0"/>
              <a:t>Like Charges and Unlike Charges</a:t>
            </a:r>
          </a:p>
          <a:p>
            <a:pPr marL="914400" lvl="1" indent="-457200" eaLnBrk="1" hangingPunct="1"/>
            <a:r>
              <a:rPr lang="en-US" altLang="en-US" smtClean="0"/>
              <a:t>Behavior: </a:t>
            </a:r>
          </a:p>
          <a:p>
            <a:pPr marL="1257300" lvl="2" eaLnBrk="1" hangingPunct="1"/>
            <a:r>
              <a:rPr lang="en-US" altLang="en-US" smtClean="0"/>
              <a:t>Like charges repel</a:t>
            </a:r>
          </a:p>
          <a:p>
            <a:pPr marL="1257300" lvl="2" eaLnBrk="1" hangingPunct="1"/>
            <a:r>
              <a:rPr lang="en-US" altLang="en-US" smtClean="0"/>
              <a:t>Unlike charges attract</a:t>
            </a:r>
          </a:p>
          <a:p>
            <a:pPr marL="914400" lvl="1" indent="-457200" eaLnBrk="1" hangingPunct="1"/>
            <a:r>
              <a:rPr lang="en-US" altLang="en-US" smtClean="0"/>
              <a:t>Significance of this is the ability to do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Polarity and Reference Points</a:t>
            </a:r>
            <a:endParaRPr lang="en-US" altLang="en-US" sz="360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438400"/>
            <a:ext cx="3505200" cy="3733800"/>
          </a:xfrm>
        </p:spPr>
        <p:txBody>
          <a:bodyPr/>
          <a:lstStyle/>
          <a:p>
            <a:pPr eaLnBrk="1" hangingPunct="1"/>
            <a:r>
              <a:rPr lang="en-US" altLang="en-US" smtClean="0"/>
              <a:t>Concept of negative (-) and positive (+) charges</a:t>
            </a:r>
          </a:p>
        </p:txBody>
      </p:sp>
      <p:pic>
        <p:nvPicPr>
          <p:cNvPr id="38916" name="Picture 4" descr="01-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43138"/>
            <a:ext cx="4038600" cy="371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924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Coulomb’s Force Equation</a:t>
            </a:r>
            <a:endParaRPr lang="en-US" altLang="en-US" sz="360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3352800"/>
            <a:ext cx="7340600" cy="2514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tabLst>
                <a:tab pos="914400" algn="l"/>
                <a:tab pos="1947863" algn="l"/>
                <a:tab pos="4114800" algn="l"/>
              </a:tabLst>
            </a:pPr>
            <a:r>
              <a:rPr lang="en-US" altLang="en-US" sz="2400" i="1" smtClean="0"/>
              <a:t>F </a:t>
            </a:r>
            <a:r>
              <a:rPr lang="en-US" altLang="en-US" sz="2400" smtClean="0"/>
              <a:t>= force	</a:t>
            </a:r>
            <a:r>
              <a:rPr lang="en-US" altLang="en-US" sz="2400" i="1" smtClean="0"/>
              <a:t>k </a:t>
            </a:r>
            <a:r>
              <a:rPr lang="en-US" altLang="en-US" sz="2400" smtClean="0"/>
              <a:t>= constant	</a:t>
            </a:r>
            <a:r>
              <a:rPr lang="en-US" altLang="en-US" sz="2400" i="1" smtClean="0"/>
              <a:t>Q</a:t>
            </a:r>
            <a:r>
              <a:rPr lang="en-US" altLang="en-US" sz="2400" baseline="-25000" smtClean="0"/>
              <a:t>1 </a:t>
            </a:r>
            <a:r>
              <a:rPr lang="en-US" altLang="en-US" sz="2400" smtClean="0"/>
              <a:t>and</a:t>
            </a:r>
            <a:r>
              <a:rPr lang="en-US" altLang="en-US" sz="2400" baseline="-25000" smtClean="0"/>
              <a:t> </a:t>
            </a:r>
            <a:r>
              <a:rPr lang="en-US" altLang="en-US" sz="2400" i="1" smtClean="0"/>
              <a:t>Q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 = charge</a:t>
            </a:r>
          </a:p>
          <a:p>
            <a:pPr eaLnBrk="1" hangingPunct="1">
              <a:lnSpc>
                <a:spcPct val="80000"/>
              </a:lnSpc>
              <a:tabLst>
                <a:tab pos="914400" algn="l"/>
                <a:tab pos="1947863" algn="l"/>
                <a:tab pos="4114800" algn="l"/>
              </a:tabLst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  <a:tabLst>
                <a:tab pos="914400" algn="l"/>
                <a:tab pos="1947863" algn="l"/>
                <a:tab pos="4114800" algn="l"/>
              </a:tabLst>
            </a:pPr>
            <a:r>
              <a:rPr lang="en-US" altLang="en-US" sz="2800" smtClean="0"/>
              <a:t>What happens when charge (</a:t>
            </a:r>
            <a:r>
              <a:rPr lang="en-US" altLang="en-US" sz="2800" i="1" smtClean="0"/>
              <a:t>Q</a:t>
            </a:r>
            <a:r>
              <a:rPr lang="en-US" altLang="en-US" sz="2800" smtClean="0"/>
              <a:t>) increases or decreases?</a:t>
            </a:r>
          </a:p>
          <a:p>
            <a:pPr eaLnBrk="1" hangingPunct="1">
              <a:lnSpc>
                <a:spcPct val="80000"/>
              </a:lnSpc>
              <a:tabLst>
                <a:tab pos="914400" algn="l"/>
                <a:tab pos="1947863" algn="l"/>
                <a:tab pos="4114800" algn="l"/>
              </a:tabLst>
            </a:pPr>
            <a:endParaRPr lang="en-US" altLang="en-US" sz="1200" smtClean="0"/>
          </a:p>
          <a:p>
            <a:pPr eaLnBrk="1" hangingPunct="1">
              <a:lnSpc>
                <a:spcPct val="80000"/>
              </a:lnSpc>
              <a:tabLst>
                <a:tab pos="914400" algn="l"/>
                <a:tab pos="1947863" algn="l"/>
                <a:tab pos="4114800" algn="l"/>
              </a:tabLst>
            </a:pPr>
            <a:r>
              <a:rPr lang="en-US" altLang="en-US" sz="2800" smtClean="0"/>
              <a:t>What happens when the distance between charges (</a:t>
            </a:r>
            <a:r>
              <a:rPr lang="en-US" altLang="en-US" sz="2800" i="1" smtClean="0"/>
              <a:t>d</a:t>
            </a:r>
            <a:r>
              <a:rPr lang="en-US" altLang="en-US" sz="2800" smtClean="0"/>
              <a:t>) increases or decreases?</a:t>
            </a:r>
            <a:endParaRPr lang="en-US" altLang="en-US" sz="2800" baseline="-25000" smtClean="0"/>
          </a:p>
        </p:txBody>
      </p:sp>
      <p:graphicFrame>
        <p:nvGraphicFramePr>
          <p:cNvPr id="1026" name="Object 1024"/>
          <p:cNvGraphicFramePr>
            <a:graphicFrameLocks noChangeAspect="1"/>
          </p:cNvGraphicFramePr>
          <p:nvPr/>
        </p:nvGraphicFramePr>
        <p:xfrm>
          <a:off x="3352800" y="1905000"/>
          <a:ext cx="25146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901440" imgH="393480" progId="Equation.3">
                  <p:embed/>
                </p:oleObj>
              </mc:Choice>
              <mc:Fallback>
                <p:oleObj name="Equation" r:id="rId3" imgW="901440" imgH="39348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905000"/>
                        <a:ext cx="2514600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Force Fields Associated </a:t>
            </a:r>
            <a:br>
              <a:rPr lang="en-US" altLang="en-US" smtClean="0"/>
            </a:br>
            <a:r>
              <a:rPr lang="en-US" altLang="en-US" smtClean="0"/>
              <a:t>with Charged Particles</a:t>
            </a:r>
            <a:endParaRPr lang="en-US" altLang="en-US" sz="360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7338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Lines of force between charges</a:t>
            </a:r>
            <a:endParaRPr lang="en-US" altLang="en-US" smtClean="0"/>
          </a:p>
        </p:txBody>
      </p:sp>
      <p:pic>
        <p:nvPicPr>
          <p:cNvPr id="39940" name="Picture 4" descr="01-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895600"/>
            <a:ext cx="57912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Unit of Charge</a:t>
            </a:r>
            <a:endParaRPr lang="en-US" altLang="en-US" sz="36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eaLnBrk="1" hangingPunct="1"/>
            <a:r>
              <a:rPr lang="en-US" altLang="en-US" smtClean="0"/>
              <a:t>Measure of Charge:  Coulomb</a:t>
            </a:r>
          </a:p>
          <a:p>
            <a:pPr eaLnBrk="1" hangingPunct="1"/>
            <a:endParaRPr lang="en-US" altLang="en-US" sz="1000" smtClean="0"/>
          </a:p>
          <a:p>
            <a:pPr eaLnBrk="1" hangingPunct="1"/>
            <a:r>
              <a:rPr lang="en-US" altLang="en-US" smtClean="0"/>
              <a:t>1 Coulomb = 6.25 × 10</a:t>
            </a:r>
            <a:r>
              <a:rPr lang="en-US" altLang="en-US" baseline="30000" smtClean="0"/>
              <a:t>18</a:t>
            </a:r>
            <a:r>
              <a:rPr lang="en-US" altLang="en-US" smtClean="0"/>
              <a:t> electrons</a:t>
            </a:r>
          </a:p>
          <a:p>
            <a:pPr eaLnBrk="1" hangingPunct="1"/>
            <a:endParaRPr lang="en-US" altLang="en-US" sz="1000" smtClean="0"/>
          </a:p>
          <a:p>
            <a:pPr eaLnBrk="1" hangingPunct="1"/>
            <a:r>
              <a:rPr lang="en-US" altLang="en-US" smtClean="0"/>
              <a:t>The significance of terms </a:t>
            </a:r>
            <a:r>
              <a:rPr lang="en-US" altLang="en-US" i="1" smtClean="0"/>
              <a:t>Q</a:t>
            </a:r>
            <a:r>
              <a:rPr lang="en-US" altLang="en-US" baseline="-25000" smtClean="0"/>
              <a:t>1 </a:t>
            </a:r>
            <a:r>
              <a:rPr lang="en-US" altLang="en-US" smtClean="0"/>
              <a:t>and </a:t>
            </a:r>
            <a:r>
              <a:rPr lang="en-US" altLang="en-US" i="1" smtClean="0"/>
              <a:t>Q</a:t>
            </a:r>
            <a:r>
              <a:rPr lang="en-US" altLang="en-US" baseline="-25000" smtClean="0"/>
              <a:t>2 </a:t>
            </a:r>
            <a:r>
              <a:rPr lang="en-US" altLang="en-US" smtClean="0"/>
              <a:t>is found in the force available from the interaction of charges.</a:t>
            </a:r>
            <a:endParaRPr lang="en-US" altLang="en-US" baseline="-25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Electrical Potential</a:t>
            </a:r>
            <a:endParaRPr lang="en-US" altLang="en-US" sz="36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smtClean="0"/>
              <a:t>Concept:  </a:t>
            </a:r>
            <a:r>
              <a:rPr lang="en-US" altLang="en-US" sz="2800" smtClean="0"/>
              <a:t>Electrical pressure</a:t>
            </a:r>
          </a:p>
          <a:p>
            <a:pPr eaLnBrk="1" hangingPunct="1"/>
            <a:r>
              <a:rPr lang="en-US" altLang="en-US" smtClean="0"/>
              <a:t>Definition:  </a:t>
            </a:r>
            <a:r>
              <a:rPr lang="en-US" altLang="en-US" sz="2800" smtClean="0"/>
              <a:t>Difference in charge</a:t>
            </a:r>
          </a:p>
          <a:p>
            <a:pPr eaLnBrk="1" hangingPunct="1"/>
            <a:r>
              <a:rPr lang="en-US" altLang="en-US" smtClean="0"/>
              <a:t>Production of electrical potential is done in many ways.</a:t>
            </a:r>
          </a:p>
          <a:p>
            <a:pPr eaLnBrk="1" hangingPunct="1"/>
            <a:r>
              <a:rPr lang="en-US" altLang="en-US" smtClean="0"/>
              <a:t>Unit of Measure:  </a:t>
            </a:r>
            <a:r>
              <a:rPr lang="en-US" altLang="en-US" sz="2800" smtClean="0"/>
              <a:t>Volt</a:t>
            </a:r>
          </a:p>
          <a:p>
            <a:pPr eaLnBrk="1" hangingPunct="1"/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Electrical Potential (cont.)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Electromotive Force:</a:t>
            </a:r>
            <a:r>
              <a:rPr lang="en-US" altLang="en-US" sz="2800" smtClean="0"/>
              <a:t>  Electrical potential used to move electrons</a:t>
            </a:r>
          </a:p>
          <a:p>
            <a:pPr eaLnBrk="1" hangingPunct="1"/>
            <a:endParaRPr lang="en-US" altLang="en-US" sz="800" smtClean="0"/>
          </a:p>
          <a:p>
            <a:pPr eaLnBrk="1" hangingPunct="1"/>
            <a:r>
              <a:rPr lang="en-US" altLang="en-US" smtClean="0"/>
              <a:t>Potential Difference:  </a:t>
            </a:r>
            <a:r>
              <a:rPr lang="en-US" altLang="en-US" sz="2800" smtClean="0"/>
              <a:t>Difference in the amount of charge between two points</a:t>
            </a:r>
          </a:p>
          <a:p>
            <a:pPr eaLnBrk="1" hangingPunct="1"/>
            <a:endParaRPr lang="en-US" altLang="en-US" sz="800" smtClean="0"/>
          </a:p>
          <a:p>
            <a:pPr eaLnBrk="1" hangingPunct="1"/>
            <a:r>
              <a:rPr lang="en-US" altLang="en-US" smtClean="0"/>
              <a:t>Voltage Drop:</a:t>
            </a:r>
            <a:r>
              <a:rPr lang="en-US" altLang="en-US" sz="2800" smtClean="0"/>
              <a:t>  Difference in the amount of charge between the two ends of a device</a:t>
            </a:r>
          </a:p>
          <a:p>
            <a:pPr eaLnBrk="1" hangingPunct="1"/>
            <a:endParaRPr lang="en-US" altLang="en-US" sz="800" smtClean="0"/>
          </a:p>
          <a:p>
            <a:pPr eaLnBrk="1" hangingPunct="1"/>
            <a:r>
              <a:rPr lang="en-US" altLang="en-US" smtClean="0"/>
              <a:t>Units for All:</a:t>
            </a:r>
            <a:r>
              <a:rPr lang="en-US" altLang="en-US" sz="2800" smtClean="0"/>
              <a:t>  Volts (V)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Charge in Motion</a:t>
            </a:r>
            <a:endParaRPr lang="en-US" altLang="en-US" sz="360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1371600" algn="l"/>
              </a:tabLst>
            </a:pPr>
            <a:r>
              <a:rPr lang="en-US" altLang="en-US" smtClean="0"/>
              <a:t>Current:  </a:t>
            </a:r>
            <a:r>
              <a:rPr lang="en-US" altLang="en-US" sz="2800" smtClean="0"/>
              <a:t>Flow of charge  </a:t>
            </a:r>
          </a:p>
          <a:p>
            <a:pPr eaLnBrk="1" hangingPunct="1">
              <a:tabLst>
                <a:tab pos="1371600" algn="l"/>
              </a:tabLst>
            </a:pPr>
            <a:r>
              <a:rPr lang="en-US" altLang="en-US" smtClean="0"/>
              <a:t>Types:</a:t>
            </a:r>
          </a:p>
          <a:p>
            <a:pPr marL="914400" lvl="1" indent="-457200" eaLnBrk="1" hangingPunct="1">
              <a:tabLst>
                <a:tab pos="1371600" algn="l"/>
              </a:tabLst>
            </a:pPr>
            <a:r>
              <a:rPr lang="en-US" altLang="en-US" smtClean="0"/>
              <a:t>Random Motion:  Irregular movement</a:t>
            </a:r>
          </a:p>
          <a:p>
            <a:pPr marL="914400" lvl="1" indent="-457200" eaLnBrk="1" hangingPunct="1">
              <a:tabLst>
                <a:tab pos="1371600" algn="l"/>
              </a:tabLst>
            </a:pPr>
            <a:r>
              <a:rPr lang="en-US" altLang="en-US" smtClean="0"/>
              <a:t>Directed Motion:  Electrons move in a specific direction due to an electrical force</a:t>
            </a:r>
          </a:p>
          <a:p>
            <a:pPr eaLnBrk="1" hangingPunct="1">
              <a:tabLst>
                <a:tab pos="1371600" algn="l"/>
              </a:tabLst>
            </a:pPr>
            <a:r>
              <a:rPr lang="en-US" altLang="en-US" smtClean="0"/>
              <a:t>Electron Flow:  </a:t>
            </a:r>
            <a:r>
              <a:rPr lang="en-US" altLang="en-US" sz="2800" smtClean="0"/>
              <a:t>The directed movement of electrons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 Flow</a:t>
            </a:r>
            <a:endParaRPr lang="en-US" altLang="en-US" sz="360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Analogy for the concept of current flow</a:t>
            </a:r>
          </a:p>
        </p:txBody>
      </p:sp>
      <p:pic>
        <p:nvPicPr>
          <p:cNvPr id="45060" name="Picture 4" descr="01-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19400"/>
            <a:ext cx="6097588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smtClean="0"/>
              <a:t>CHAPTER 1 </a:t>
            </a:r>
            <a:endParaRPr lang="en-US" altLang="en-US" sz="36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Basic Concepts of Electricity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 Flow (cont.)</a:t>
            </a:r>
            <a:endParaRPr lang="en-US" altLang="en-US" sz="360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3657600"/>
            <a:ext cx="4970463" cy="1939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i="1" smtClean="0"/>
              <a:t>I </a:t>
            </a:r>
            <a:r>
              <a:rPr lang="en-US" altLang="en-US" smtClean="0"/>
              <a:t>= current flow (amperes)</a:t>
            </a:r>
          </a:p>
          <a:p>
            <a:pPr eaLnBrk="1" hangingPunct="1">
              <a:buFontTx/>
              <a:buNone/>
            </a:pPr>
            <a:r>
              <a:rPr lang="en-US" altLang="en-US" i="1" smtClean="0"/>
              <a:t>Q</a:t>
            </a:r>
            <a:r>
              <a:rPr lang="en-US" altLang="en-US" smtClean="0"/>
              <a:t> = charge (coulombs)</a:t>
            </a:r>
          </a:p>
          <a:p>
            <a:pPr eaLnBrk="1" hangingPunct="1">
              <a:buFontTx/>
              <a:buNone/>
            </a:pPr>
            <a:r>
              <a:rPr lang="en-US" altLang="en-US" i="1" smtClean="0"/>
              <a:t>T</a:t>
            </a:r>
            <a:r>
              <a:rPr lang="en-US" altLang="en-US" smtClean="0"/>
              <a:t> = time (seconds)</a:t>
            </a: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3810000" y="1981200"/>
          <a:ext cx="1066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393480" imgH="393480" progId="Equation.3">
                  <p:embed/>
                </p:oleObj>
              </mc:Choice>
              <mc:Fallback>
                <p:oleObj name="Equation" r:id="rId3" imgW="393480" imgH="39348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981200"/>
                        <a:ext cx="10668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 Flow (cont.)</a:t>
            </a:r>
            <a:endParaRPr lang="en-US" altLang="en-US" sz="36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581400"/>
          </a:xfrm>
        </p:spPr>
        <p:txBody>
          <a:bodyPr/>
          <a:lstStyle/>
          <a:p>
            <a:pPr eaLnBrk="1" hangingPunct="1"/>
            <a:r>
              <a:rPr lang="en-US" altLang="en-US" smtClean="0"/>
              <a:t>One amp = One coulomb/second</a:t>
            </a:r>
          </a:p>
          <a:p>
            <a:pPr eaLnBrk="1" hangingPunct="1"/>
            <a:endParaRPr lang="en-US" altLang="en-US" sz="2400" smtClean="0"/>
          </a:p>
          <a:p>
            <a:pPr eaLnBrk="1" hangingPunct="1"/>
            <a:r>
              <a:rPr lang="en-US" altLang="en-US" smtClean="0"/>
              <a:t>One ampere = One coulomb flowing past a point in a circuit in one second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Resistance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Definition:  </a:t>
            </a:r>
            <a:r>
              <a:rPr lang="en-US" altLang="en-US" sz="2800" smtClean="0"/>
              <a:t>Opposition to the flow of charge</a:t>
            </a:r>
          </a:p>
          <a:p>
            <a:pPr eaLnBrk="1" hangingPunct="1"/>
            <a:r>
              <a:rPr lang="en-US" altLang="en-US" smtClean="0"/>
              <a:t>Unit: </a:t>
            </a:r>
            <a:r>
              <a:rPr lang="en-US" altLang="en-US" sz="2800" smtClean="0"/>
              <a:t> Ohm </a:t>
            </a:r>
          </a:p>
          <a:p>
            <a:pPr eaLnBrk="1" hangingPunct="1"/>
            <a:r>
              <a:rPr lang="en-US" altLang="en-US" smtClean="0"/>
              <a:t>Symbol:  </a:t>
            </a:r>
            <a:r>
              <a:rPr lang="el-GR" altLang="en-US" sz="2800" smtClean="0">
                <a:cs typeface="Arial" charset="0"/>
                <a:sym typeface="Symbol" pitchFamily="18" charset="2"/>
              </a:rPr>
              <a:t></a:t>
            </a:r>
            <a:endParaRPr lang="en-US" altLang="en-US" sz="2800" smtClean="0">
              <a:cs typeface="Arial" charset="0"/>
              <a:sym typeface="Symbol" pitchFamily="18" charset="2"/>
            </a:endParaRPr>
          </a:p>
          <a:p>
            <a:pPr eaLnBrk="1" hangingPunct="1"/>
            <a:r>
              <a:rPr lang="en-US" altLang="en-US" smtClean="0">
                <a:cs typeface="Arial" charset="0"/>
                <a:sym typeface="Symbol" pitchFamily="18" charset="2"/>
              </a:rPr>
              <a:t>Types:</a:t>
            </a:r>
          </a:p>
          <a:p>
            <a:pPr marL="914400" lvl="1" indent="-457200" eaLnBrk="1" hangingPunct="1"/>
            <a:r>
              <a:rPr lang="en-US" altLang="en-US" smtClean="0">
                <a:cs typeface="Arial" charset="0"/>
                <a:sym typeface="Symbol" pitchFamily="18" charset="2"/>
              </a:rPr>
              <a:t>Electrical: </a:t>
            </a:r>
          </a:p>
          <a:p>
            <a:pPr marL="914400" lvl="1" indent="-457200" eaLnBrk="1" hangingPunct="1"/>
            <a:endParaRPr lang="en-US" altLang="en-US" smtClean="0">
              <a:cs typeface="Arial" charset="0"/>
              <a:sym typeface="Symbol" pitchFamily="18" charset="2"/>
            </a:endParaRPr>
          </a:p>
          <a:p>
            <a:pPr marL="914400" lvl="1" indent="-457200" eaLnBrk="1" hangingPunct="1"/>
            <a:r>
              <a:rPr lang="en-US" altLang="en-US" smtClean="0">
                <a:cs typeface="Arial" charset="0"/>
                <a:sym typeface="Symbol" pitchFamily="18" charset="2"/>
              </a:rPr>
              <a:t>Physical: </a:t>
            </a:r>
            <a:endParaRPr lang="el-GR" altLang="en-US" smtClean="0">
              <a:cs typeface="Arial" charset="0"/>
              <a:sym typeface="Symbol" pitchFamily="18" charset="2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3200400" y="5257800"/>
          <a:ext cx="1143000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545760" imgH="393480" progId="Equation.3">
                  <p:embed/>
                </p:oleObj>
              </mc:Choice>
              <mc:Fallback>
                <p:oleObj name="Equation" r:id="rId3" imgW="5457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257800"/>
                        <a:ext cx="1143000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>
            <p:ph sz="half" idx="4294967295"/>
          </p:nvPr>
        </p:nvGraphicFramePr>
        <p:xfrm>
          <a:off x="3352800" y="4191000"/>
          <a:ext cx="9144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431640" imgH="393480" progId="Equation.3">
                  <p:embed/>
                </p:oleObj>
              </mc:Choice>
              <mc:Fallback>
                <p:oleObj name="Equation" r:id="rId5" imgW="43164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191000"/>
                        <a:ext cx="9144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Resistance (cont.)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pPr eaLnBrk="1" hangingPunct="1"/>
            <a:r>
              <a:rPr lang="en-US" altLang="en-US" smtClean="0"/>
              <a:t>One ohm = One volt / amp</a:t>
            </a:r>
          </a:p>
          <a:p>
            <a:pPr eaLnBrk="1" hangingPunct="1"/>
            <a:endParaRPr lang="en-US" altLang="en-US" sz="2400" smtClean="0"/>
          </a:p>
          <a:p>
            <a:pPr eaLnBrk="1" hangingPunct="1"/>
            <a:r>
              <a:rPr lang="en-US" altLang="en-US" smtClean="0"/>
              <a:t>One ohm is the amount of electrical resistance that limits the current to one ampere when one volt of electromotive force is applied.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Fundamental </a:t>
            </a:r>
            <a:br>
              <a:rPr lang="en-US" altLang="en-US" smtClean="0"/>
            </a:br>
            <a:r>
              <a:rPr lang="en-US" altLang="en-US" smtClean="0"/>
              <a:t>Electrical Quantities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0263" y="2605088"/>
            <a:ext cx="7340600" cy="3394075"/>
          </a:xfrm>
        </p:spPr>
        <p:txBody>
          <a:bodyPr/>
          <a:lstStyle/>
          <a:p>
            <a:pPr eaLnBrk="1" hangingPunct="1"/>
            <a:r>
              <a:rPr lang="en-US" altLang="en-US" smtClean="0"/>
              <a:t>Voltage or Potential Difference</a:t>
            </a:r>
          </a:p>
          <a:p>
            <a:pPr marL="914400" lvl="1" indent="-457200" eaLnBrk="1" hangingPunct="1"/>
            <a:r>
              <a:rPr lang="en-US" altLang="en-US" smtClean="0"/>
              <a:t>Difference in quantity of charge</a:t>
            </a:r>
          </a:p>
          <a:p>
            <a:pPr eaLnBrk="1" hangingPunct="1"/>
            <a:r>
              <a:rPr lang="en-US" altLang="en-US" smtClean="0"/>
              <a:t>Current</a:t>
            </a:r>
          </a:p>
          <a:p>
            <a:pPr marL="914400" lvl="1" indent="-457200" eaLnBrk="1" hangingPunct="1"/>
            <a:r>
              <a:rPr lang="en-US" altLang="en-US" smtClean="0"/>
              <a:t>Flow of electrons</a:t>
            </a:r>
          </a:p>
          <a:p>
            <a:pPr eaLnBrk="1" hangingPunct="1"/>
            <a:r>
              <a:rPr lang="en-US" altLang="en-US" smtClean="0"/>
              <a:t>Resistance</a:t>
            </a:r>
          </a:p>
          <a:p>
            <a:pPr marL="914400" lvl="1" indent="-457200" eaLnBrk="1" hangingPunct="1"/>
            <a:r>
              <a:rPr lang="en-US" altLang="en-US" smtClean="0"/>
              <a:t>Opposition to the flow of electrons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Relationship of </a:t>
            </a:r>
            <a:br>
              <a:rPr lang="en-US" altLang="en-US" smtClean="0"/>
            </a:br>
            <a:r>
              <a:rPr lang="en-US" altLang="en-US" smtClean="0"/>
              <a:t>Resistance and Current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590800"/>
            <a:ext cx="7772400" cy="3276600"/>
          </a:xfrm>
        </p:spPr>
        <p:txBody>
          <a:bodyPr/>
          <a:lstStyle/>
          <a:p>
            <a:pPr defTabSz="1371600" eaLnBrk="1" hangingPunct="1"/>
            <a:r>
              <a:rPr lang="en-US" altLang="en-US" smtClean="0"/>
              <a:t>For a constant voltage:	</a:t>
            </a:r>
          </a:p>
          <a:p>
            <a:pPr marL="914400" lvl="1" indent="-457200" defTabSz="1371600" eaLnBrk="1" hangingPunct="1"/>
            <a:r>
              <a:rPr lang="en-US" altLang="en-US" smtClean="0"/>
              <a:t>As resistance increases, the resultant current will decrease.</a:t>
            </a:r>
          </a:p>
          <a:p>
            <a:pPr marL="914400" lvl="1" indent="-457200" defTabSz="1371600" eaLnBrk="1" hangingPunct="1"/>
            <a:r>
              <a:rPr lang="en-US" altLang="en-US" smtClean="0"/>
              <a:t>As resistance decreases, the resultant current will increase. 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Relationship of </a:t>
            </a:r>
            <a:br>
              <a:rPr lang="en-US" altLang="en-US" smtClean="0"/>
            </a:br>
            <a:r>
              <a:rPr lang="en-US" altLang="en-US" smtClean="0"/>
              <a:t>Voltage and Current</a:t>
            </a:r>
            <a:endParaRPr lang="en-US" altLang="en-US" sz="360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7772400" cy="2895600"/>
          </a:xfrm>
        </p:spPr>
        <p:txBody>
          <a:bodyPr/>
          <a:lstStyle/>
          <a:p>
            <a:pPr eaLnBrk="1" hangingPunct="1"/>
            <a:r>
              <a:rPr lang="en-US" altLang="en-US" smtClean="0"/>
              <a:t>For a constant resistance:</a:t>
            </a:r>
          </a:p>
          <a:p>
            <a:pPr marL="914400" lvl="1" indent="-457200" eaLnBrk="1" hangingPunct="1"/>
            <a:r>
              <a:rPr lang="en-US" altLang="en-US" smtClean="0"/>
              <a:t>As voltage increases, current increases.</a:t>
            </a:r>
          </a:p>
          <a:p>
            <a:pPr marL="914400" lvl="1" indent="-457200" eaLnBrk="1" hangingPunct="1"/>
            <a:r>
              <a:rPr lang="en-US" altLang="en-US" smtClean="0"/>
              <a:t>As voltage decreases, current decreases.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Basic Circuit</a:t>
            </a:r>
            <a:endParaRPr lang="en-US" altLang="en-US" sz="360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1143000" algn="l"/>
              </a:tabLst>
            </a:pPr>
            <a:r>
              <a:rPr lang="en-US" altLang="en-US" smtClean="0"/>
              <a:t>Typical Circuit Components:</a:t>
            </a:r>
          </a:p>
          <a:p>
            <a:pPr marL="914400" lvl="1" indent="-457200" eaLnBrk="1" hangingPunct="1">
              <a:lnSpc>
                <a:spcPct val="90000"/>
              </a:lnSpc>
              <a:tabLst>
                <a:tab pos="1143000" algn="l"/>
              </a:tabLst>
            </a:pPr>
            <a:r>
              <a:rPr lang="en-US" altLang="en-US" smtClean="0"/>
              <a:t>Source, wiring, load and perhaps a control element such as a switch</a:t>
            </a:r>
          </a:p>
          <a:p>
            <a:pPr eaLnBrk="1" hangingPunct="1">
              <a:lnSpc>
                <a:spcPct val="90000"/>
              </a:lnSpc>
              <a:tabLst>
                <a:tab pos="1143000" algn="l"/>
              </a:tabLst>
            </a:pPr>
            <a:r>
              <a:rPr lang="en-US" altLang="en-US" smtClean="0"/>
              <a:t>Closed Circuit:</a:t>
            </a:r>
          </a:p>
          <a:p>
            <a:pPr marL="914400" lvl="1" indent="-457200" eaLnBrk="1" hangingPunct="1">
              <a:lnSpc>
                <a:spcPct val="90000"/>
              </a:lnSpc>
              <a:tabLst>
                <a:tab pos="1143000" algn="l"/>
              </a:tabLst>
            </a:pPr>
            <a:r>
              <a:rPr lang="en-US" altLang="en-US" smtClean="0"/>
              <a:t>Complete path and current is able to flow</a:t>
            </a:r>
          </a:p>
          <a:p>
            <a:pPr eaLnBrk="1" hangingPunct="1">
              <a:lnSpc>
                <a:spcPct val="90000"/>
              </a:lnSpc>
              <a:tabLst>
                <a:tab pos="1143000" algn="l"/>
              </a:tabLst>
            </a:pPr>
            <a:r>
              <a:rPr lang="en-US" altLang="en-US" smtClean="0"/>
              <a:t>Open Circuit: </a:t>
            </a:r>
          </a:p>
          <a:p>
            <a:pPr marL="914400" lvl="1" indent="-457200" eaLnBrk="1" hangingPunct="1">
              <a:lnSpc>
                <a:spcPct val="90000"/>
              </a:lnSpc>
              <a:tabLst>
                <a:tab pos="1143000" algn="l"/>
              </a:tabLst>
            </a:pPr>
            <a:r>
              <a:rPr lang="en-US" altLang="en-US" smtClean="0"/>
              <a:t>Current path is broken and no current will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Careers in Electronics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eaLnBrk="1" hangingPunct="1"/>
            <a:r>
              <a:rPr lang="en-US" altLang="en-US" smtClean="0"/>
              <a:t>Technician:  </a:t>
            </a:r>
            <a:r>
              <a:rPr lang="en-US" altLang="en-US" sz="2800" smtClean="0"/>
              <a:t>Installs, adjusts, troubleshoots, repairs, and maintains equipment and systems</a:t>
            </a:r>
          </a:p>
          <a:p>
            <a:pPr eaLnBrk="1" hangingPunct="1"/>
            <a:r>
              <a:rPr lang="en-US" altLang="en-US" smtClean="0"/>
              <a:t>Technologist:  </a:t>
            </a:r>
            <a:r>
              <a:rPr lang="en-US" altLang="en-US" sz="2800" smtClean="0"/>
              <a:t>Assists in design, development and testing of equipment and systems</a:t>
            </a:r>
          </a:p>
          <a:p>
            <a:pPr eaLnBrk="1" hangingPunct="1"/>
            <a:r>
              <a:rPr lang="en-US" altLang="en-US" smtClean="0"/>
              <a:t>Engineer:  </a:t>
            </a:r>
            <a:r>
              <a:rPr lang="en-US" altLang="en-US" sz="2800" smtClean="0"/>
              <a:t>Designs electronic equipment and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Matter</a:t>
            </a:r>
            <a:endParaRPr lang="en-US" altLang="en-US" sz="36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2051050"/>
            <a:ext cx="7340600" cy="3740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Definition:</a:t>
            </a:r>
            <a:r>
              <a:rPr lang="en-US" altLang="en-US" sz="3600" smtClean="0"/>
              <a:t>  </a:t>
            </a:r>
            <a:r>
              <a:rPr lang="en-US" altLang="en-US" sz="2800" smtClean="0"/>
              <a:t>That which has weight and occupies space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Physical States of Matter:</a:t>
            </a:r>
            <a:r>
              <a:rPr lang="en-US" altLang="en-US" sz="3600" smtClean="0"/>
              <a:t>  </a:t>
            </a:r>
            <a:r>
              <a:rPr lang="en-US" altLang="en-US" sz="2800" smtClean="0"/>
              <a:t>Solid, Liquid, and Gas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Chemical States of Matter:</a:t>
            </a:r>
            <a:r>
              <a:rPr lang="en-US" altLang="en-US" sz="3600" smtClean="0"/>
              <a:t>  </a:t>
            </a:r>
            <a:r>
              <a:rPr lang="en-US" altLang="en-US" sz="2800" smtClean="0"/>
              <a:t>Elements, Compounds, and Mixtures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Composition:</a:t>
            </a:r>
            <a:r>
              <a:rPr lang="en-US" altLang="en-US" sz="3600" smtClean="0"/>
              <a:t>  </a:t>
            </a:r>
            <a:r>
              <a:rPr lang="en-US" altLang="en-US" sz="2800" smtClean="0"/>
              <a:t>Molecules and Atoms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Atom</a:t>
            </a:r>
            <a:endParaRPr lang="en-US" altLang="en-US" sz="36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627938" cy="3962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mtClean="0"/>
              <a:t>Definition:</a:t>
            </a:r>
            <a:r>
              <a:rPr lang="en-US" altLang="en-US" sz="2800" smtClean="0"/>
              <a:t>  The basic building block of matter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Structure:</a:t>
            </a:r>
            <a:r>
              <a:rPr lang="en-US" altLang="en-US" sz="2800" smtClean="0"/>
              <a:t>  Similar to solar system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Characteristics:</a:t>
            </a:r>
            <a:r>
              <a:rPr lang="en-US" altLang="en-US" sz="2800" smtClean="0"/>
              <a:t>  Nucleus and shells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Sub-Atomic Particles:</a:t>
            </a:r>
            <a:r>
              <a:rPr lang="en-US" altLang="en-US" sz="2800" smtClean="0"/>
              <a:t>  Electrons (in shells), Neutrons and Protons (in nucleus)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Concept of Charge:</a:t>
            </a:r>
            <a:r>
              <a:rPr lang="en-US" altLang="en-US" sz="2800" smtClean="0"/>
              <a:t>  Characteristic that causes interaction between other charged particles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01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28800"/>
            <a:ext cx="4419600" cy="393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Bohr Model</a:t>
            </a:r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Copper Atom</a:t>
            </a:r>
            <a:endParaRPr lang="en-US" altLang="en-US" sz="36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The basic structure</a:t>
            </a:r>
          </a:p>
        </p:txBody>
      </p:sp>
      <p:pic>
        <p:nvPicPr>
          <p:cNvPr id="24580" name="Picture 4" descr="01-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667000"/>
            <a:ext cx="6351588" cy="260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Atomic Model</a:t>
            </a:r>
            <a:endParaRPr lang="en-US" altLang="en-US" sz="36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Electrons:</a:t>
            </a:r>
          </a:p>
          <a:p>
            <a:pPr marL="914400" lvl="1" indent="-457200" eaLnBrk="1" hangingPunct="1"/>
            <a:r>
              <a:rPr lang="en-US" altLang="en-US" smtClean="0"/>
              <a:t>Negative electric charge</a:t>
            </a:r>
          </a:p>
          <a:p>
            <a:pPr marL="914400" lvl="1" indent="-457200" eaLnBrk="1" hangingPunct="1"/>
            <a:r>
              <a:rPr lang="en-US" altLang="en-US" smtClean="0"/>
              <a:t>Small mass (9 x 10</a:t>
            </a:r>
            <a:r>
              <a:rPr lang="en-US" altLang="en-US" baseline="30000" smtClean="0"/>
              <a:t>-28</a:t>
            </a:r>
            <a:r>
              <a:rPr lang="en-US" altLang="en-US" smtClean="0"/>
              <a:t> grams)</a:t>
            </a:r>
          </a:p>
          <a:p>
            <a:pPr marL="914400" lvl="1" indent="-457200" eaLnBrk="1" hangingPunct="1"/>
            <a:r>
              <a:rPr lang="en-US" altLang="en-US" smtClean="0"/>
              <a:t>Travel in orbits around the nucleus at high rates of speed</a:t>
            </a:r>
          </a:p>
          <a:p>
            <a:pPr marL="914400" lvl="1" indent="-457200" eaLnBrk="1" hangingPunct="1"/>
            <a:r>
              <a:rPr lang="en-US" altLang="en-US" smtClean="0"/>
              <a:t>Help determine chemical characteristics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61" charset="-128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851</Words>
  <Application>Microsoft Office PowerPoint</Application>
  <PresentationFormat>On-screen Show (4:3)</PresentationFormat>
  <Paragraphs>175</Paragraphs>
  <Slides>37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ＭＳ Ｐゴシック</vt:lpstr>
      <vt:lpstr>Calibri</vt:lpstr>
      <vt:lpstr>Symbol</vt:lpstr>
      <vt:lpstr>1_Blank Presentation</vt:lpstr>
      <vt:lpstr>Microsoft Equation 3.0</vt:lpstr>
      <vt:lpstr>PowerPoint Presentation</vt:lpstr>
      <vt:lpstr>PART I </vt:lpstr>
      <vt:lpstr>CHAPTER 1 </vt:lpstr>
      <vt:lpstr>Careers in Electronics</vt:lpstr>
      <vt:lpstr>Matter</vt:lpstr>
      <vt:lpstr>The Atom</vt:lpstr>
      <vt:lpstr>The Bohr Model</vt:lpstr>
      <vt:lpstr>The Copper Atom</vt:lpstr>
      <vt:lpstr>The Atomic Model</vt:lpstr>
      <vt:lpstr>The Atomic Model (cont.)</vt:lpstr>
      <vt:lpstr>The Atomic Model (cont.)</vt:lpstr>
      <vt:lpstr>Molecule</vt:lpstr>
      <vt:lpstr>Valence Band</vt:lpstr>
      <vt:lpstr>Categories of Materials</vt:lpstr>
      <vt:lpstr>Electrical Balance and Separation of Charge</vt:lpstr>
      <vt:lpstr>The Ion</vt:lpstr>
      <vt:lpstr>Energies that Change  Electrical Balance</vt:lpstr>
      <vt:lpstr>Common Sources of  Electrical Energy</vt:lpstr>
      <vt:lpstr>Common Sources of  Electrical Energy (cont.)</vt:lpstr>
      <vt:lpstr>The Basic Electrical System</vt:lpstr>
      <vt:lpstr>Basic Law of Charges</vt:lpstr>
      <vt:lpstr>Polarity and Reference Points</vt:lpstr>
      <vt:lpstr>Coulomb’s Force Equation</vt:lpstr>
      <vt:lpstr>Force Fields Associated  with Charged Particles</vt:lpstr>
      <vt:lpstr>The Unit of Charge</vt:lpstr>
      <vt:lpstr>Electrical Potential</vt:lpstr>
      <vt:lpstr>Electrical Potential (cont.)</vt:lpstr>
      <vt:lpstr>Charge in Motion</vt:lpstr>
      <vt:lpstr>Current Flow</vt:lpstr>
      <vt:lpstr>Current Flow (cont.)</vt:lpstr>
      <vt:lpstr>Current Flow (cont.)</vt:lpstr>
      <vt:lpstr>Resistance</vt:lpstr>
      <vt:lpstr>Resistance (cont.)</vt:lpstr>
      <vt:lpstr>Fundamental  Electrical Quantities</vt:lpstr>
      <vt:lpstr>Relationship of  Resistance and Current</vt:lpstr>
      <vt:lpstr>Relationship of  Voltage and Current</vt:lpstr>
      <vt:lpstr>The Basic Circuit</vt:lpstr>
    </vt:vector>
  </TitlesOfParts>
  <Company>DeVRY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</dc:title>
  <dc:creator>DeVRY</dc:creator>
  <cp:lastModifiedBy>Andy Bell</cp:lastModifiedBy>
  <cp:revision>38</cp:revision>
  <dcterms:created xsi:type="dcterms:W3CDTF">2002-04-13T19:54:05Z</dcterms:created>
  <dcterms:modified xsi:type="dcterms:W3CDTF">2014-09-02T09:04:56Z</dcterms:modified>
</cp:coreProperties>
</file>